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74" r:id="rId9"/>
    <p:sldId id="273" r:id="rId10"/>
    <p:sldId id="276" r:id="rId11"/>
    <p:sldId id="262" r:id="rId12"/>
    <p:sldId id="268" r:id="rId13"/>
    <p:sldId id="266" r:id="rId14"/>
    <p:sldId id="269" r:id="rId15"/>
    <p:sldId id="270" r:id="rId16"/>
    <p:sldId id="263" r:id="rId17"/>
    <p:sldId id="264" r:id="rId18"/>
    <p:sldId id="265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F1925-A83B-4605-A806-B1205D0673A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16EDD3B-5084-4410-B7D9-BAC67BE40EE6}">
      <dgm:prSet phldrT="[Текст]"/>
      <dgm:spPr/>
      <dgm:t>
        <a:bodyPr/>
        <a:lstStyle/>
        <a:p>
          <a:pPr algn="l"/>
          <a:r>
            <a:rPr lang="ru-RU" sz="3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проекта</a:t>
          </a:r>
          <a:r>
            <a:rPr lang="ru-RU" sz="3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100" dirty="0"/>
        </a:p>
      </dgm:t>
    </dgm:pt>
    <dgm:pt modelId="{24CBB709-F970-4350-A45B-B974AFA465A8}" type="parTrans" cxnId="{A71FDBC4-A3A6-43FE-A26B-4F6DA49187A2}">
      <dgm:prSet/>
      <dgm:spPr/>
      <dgm:t>
        <a:bodyPr/>
        <a:lstStyle/>
        <a:p>
          <a:endParaRPr lang="ru-RU"/>
        </a:p>
      </dgm:t>
    </dgm:pt>
    <dgm:pt modelId="{0D87DB76-B545-4AC0-886E-4C1ED6ACC71D}" type="sibTrans" cxnId="{A71FDBC4-A3A6-43FE-A26B-4F6DA49187A2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F990E9B6-76EC-464C-9B25-97AA57B25202}">
      <dgm:prSet phldrT="[Текст]"/>
      <dgm:spPr/>
      <dgm:t>
        <a:bodyPr/>
        <a:lstStyle/>
        <a:p>
          <a:r>
            <a:rPr lang="ru-RU" sz="3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 проекта</a:t>
          </a:r>
          <a:r>
            <a:rPr lang="ru-RU" sz="3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3100" dirty="0"/>
        </a:p>
      </dgm:t>
    </dgm:pt>
    <dgm:pt modelId="{16EDD796-9532-4986-8DED-4177402702C6}" type="parTrans" cxnId="{E376E4A9-5155-4F90-8300-40C447B073A1}">
      <dgm:prSet/>
      <dgm:spPr/>
      <dgm:t>
        <a:bodyPr/>
        <a:lstStyle/>
        <a:p>
          <a:endParaRPr lang="ru-RU"/>
        </a:p>
      </dgm:t>
    </dgm:pt>
    <dgm:pt modelId="{72FC0C21-735A-4C37-8E90-93C57B64E36F}" type="sibTrans" cxnId="{E376E4A9-5155-4F90-8300-40C447B073A1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2B71BD9-7954-47B7-9CFA-996A8A71C1C7}">
      <dgm:prSet phldrT="[Текст]"/>
      <dgm:spPr/>
      <dgm:t>
        <a:bodyPr/>
        <a:lstStyle/>
        <a:p>
          <a:r>
            <a:rPr lang="ru-RU" b="1" i="1" u="sng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Цель проектного исследования</a:t>
          </a:r>
          <a:r>
            <a:rPr lang="ru-RU" i="1" u="sng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/>
        </a:p>
      </dgm:t>
    </dgm:pt>
    <dgm:pt modelId="{1CB50E70-1CA4-446F-9158-2FE390F02E4F}" type="parTrans" cxnId="{944CE8B6-79FB-481B-9A2C-52F47D54A2D9}">
      <dgm:prSet/>
      <dgm:spPr/>
      <dgm:t>
        <a:bodyPr/>
        <a:lstStyle/>
        <a:p>
          <a:endParaRPr lang="ru-RU"/>
        </a:p>
      </dgm:t>
    </dgm:pt>
    <dgm:pt modelId="{38598E7E-62E7-4DFC-84EF-129CD3532997}" type="sibTrans" cxnId="{944CE8B6-79FB-481B-9A2C-52F47D54A2D9}">
      <dgm:prSet/>
      <dgm:spPr/>
      <dgm:t>
        <a:bodyPr/>
        <a:lstStyle/>
        <a:p>
          <a:endParaRPr lang="ru-RU"/>
        </a:p>
      </dgm:t>
    </dgm:pt>
    <dgm:pt modelId="{2F86587E-C453-4C3C-9871-A36F677483DC}">
      <dgm:prSet custT="1"/>
      <dgm:spPr/>
      <dgm:t>
        <a:bodyPr/>
        <a:lstStyle/>
        <a:p>
          <a:pPr algn="l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платформа Learnis.ru.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F0C48-B553-4FD2-A345-852E9AC1B75B}" type="parTrans" cxnId="{37BFCB79-BB4F-42EB-85B3-9E804BC7B9BC}">
      <dgm:prSet/>
      <dgm:spPr/>
      <dgm:t>
        <a:bodyPr/>
        <a:lstStyle/>
        <a:p>
          <a:endParaRPr lang="ru-RU"/>
        </a:p>
      </dgm:t>
    </dgm:pt>
    <dgm:pt modelId="{611FFFD7-EDF0-4988-B316-97F76F5A91CC}" type="sibTrans" cxnId="{37BFCB79-BB4F-42EB-85B3-9E804BC7B9BC}">
      <dgm:prSet/>
      <dgm:spPr/>
      <dgm:t>
        <a:bodyPr/>
        <a:lstStyle/>
        <a:p>
          <a:endParaRPr lang="ru-RU"/>
        </a:p>
      </dgm:t>
    </dgm:pt>
    <dgm:pt modelId="{B63B2043-4C81-4E42-8EC3-96B8E994F1B7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веб-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учащихся младших классов по литературному чтению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84E63-B33D-4392-A3EF-E0DDDD7C7082}" type="parTrans" cxnId="{D811D31D-CC49-4479-979D-50EA539EB05C}">
      <dgm:prSet/>
      <dgm:spPr/>
      <dgm:t>
        <a:bodyPr/>
        <a:lstStyle/>
        <a:p>
          <a:endParaRPr lang="ru-RU"/>
        </a:p>
      </dgm:t>
    </dgm:pt>
    <dgm:pt modelId="{A3B7F896-E790-4D85-BCCB-DFE2A297D1B5}" type="sibTrans" cxnId="{D811D31D-CC49-4479-979D-50EA539EB05C}">
      <dgm:prSet/>
      <dgm:spPr/>
      <dgm:t>
        <a:bodyPr/>
        <a:lstStyle/>
        <a:p>
          <a:endParaRPr lang="ru-RU"/>
        </a:p>
      </dgm:t>
    </dgm:pt>
    <dgm:pt modelId="{6353538E-3629-4B03-9E35-96FA9BEE1305}">
      <dgm:prSet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разработка веб-</a:t>
          </a:r>
          <a:r>
            <a:rPr lang="ru-RU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квеста</a:t>
          </a:r>
          <a:r>
            <a: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на образовательной платформе Learnis.ru для учащихся младших </a:t>
          </a:r>
          <a:r>
            <a: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классов, на основе биографии поэтессы. 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337733D-CBD6-4967-8B35-9BB1D4E88F03}" type="parTrans" cxnId="{824FD3C4-BD5D-45FC-B881-54E2D186ACA7}">
      <dgm:prSet/>
      <dgm:spPr/>
      <dgm:t>
        <a:bodyPr/>
        <a:lstStyle/>
        <a:p>
          <a:endParaRPr lang="ru-RU"/>
        </a:p>
      </dgm:t>
    </dgm:pt>
    <dgm:pt modelId="{7F096A64-B253-49F1-ADBB-AAFEF5235007}" type="sibTrans" cxnId="{824FD3C4-BD5D-45FC-B881-54E2D186ACA7}">
      <dgm:prSet/>
      <dgm:spPr/>
      <dgm:t>
        <a:bodyPr/>
        <a:lstStyle/>
        <a:p>
          <a:endParaRPr lang="ru-RU"/>
        </a:p>
      </dgm:t>
    </dgm:pt>
    <dgm:pt modelId="{99023734-281E-4E0B-B104-4D12B4F3ACC0}" type="pres">
      <dgm:prSet presAssocID="{B03F1925-A83B-4605-A806-B1205D0673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3B6FB-9E9A-44CE-9D91-5CA7FDDC6FCC}" type="pres">
      <dgm:prSet presAssocID="{B03F1925-A83B-4605-A806-B1205D0673AB}" presName="dummyMaxCanvas" presStyleCnt="0">
        <dgm:presLayoutVars/>
      </dgm:prSet>
      <dgm:spPr/>
    </dgm:pt>
    <dgm:pt modelId="{F790E8A0-D570-4DBF-8075-F274998ED518}" type="pres">
      <dgm:prSet presAssocID="{B03F1925-A83B-4605-A806-B1205D0673AB}" presName="ThreeNodes_1" presStyleLbl="node1" presStyleIdx="0" presStyleCnt="3" custLinFactNeighborX="1462" custLinFactNeighborY="11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1BC85-C176-426E-992D-8E37697F80CC}" type="pres">
      <dgm:prSet presAssocID="{B03F1925-A83B-4605-A806-B1205D0673AB}" presName="ThreeNodes_2" presStyleLbl="node1" presStyleIdx="1" presStyleCnt="3" custLinFactNeighborX="-1027" custLinFactNeighborY="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E555C-CCA4-4B16-803B-8A73BB4D619C}" type="pres">
      <dgm:prSet presAssocID="{B03F1925-A83B-4605-A806-B1205D0673AB}" presName="ThreeNodes_3" presStyleLbl="node1" presStyleIdx="2" presStyleCnt="3" custLinFactNeighborX="1027" custLinFactNeighborY="1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D98B4-E9B7-4F2C-9B94-6CFED203DC61}" type="pres">
      <dgm:prSet presAssocID="{B03F1925-A83B-4605-A806-B1205D0673AB}" presName="ThreeConn_1-2" presStyleLbl="fgAccFollowNode1" presStyleIdx="0" presStyleCnt="2" custScaleX="27069" custScaleY="74300" custLinFactX="42153" custLinFactNeighborX="100000" custLinFactNeighborY="67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4472D-EB5E-4911-AC3E-EF8FD246C779}" type="pres">
      <dgm:prSet presAssocID="{B03F1925-A83B-4605-A806-B1205D0673AB}" presName="ThreeConn_2-3" presStyleLbl="fgAccFollowNode1" presStyleIdx="1" presStyleCnt="2" custScaleX="27131" custScaleY="21296" custLinFactX="4368" custLinFactNeighborX="100000" custLinFactNeighborY="-40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5A911-37BC-4D62-89A2-CE7A256F5591}" type="pres">
      <dgm:prSet presAssocID="{B03F1925-A83B-4605-A806-B1205D0673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046AC-05F1-49C4-919E-FBC1476FE8B2}" type="pres">
      <dgm:prSet presAssocID="{B03F1925-A83B-4605-A806-B1205D0673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F5F6E-4B7E-4E2E-9B2C-FDE6BEE87DCF}" type="pres">
      <dgm:prSet presAssocID="{B03F1925-A83B-4605-A806-B1205D0673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BEFA4-9BDB-4E31-9307-4C6874CB8836}" type="presOf" srcId="{A16EDD3B-5084-4410-B7D9-BAC67BE40EE6}" destId="{5B45A911-37BC-4D62-89A2-CE7A256F5591}" srcOrd="1" destOrd="0" presId="urn:microsoft.com/office/officeart/2005/8/layout/vProcess5"/>
    <dgm:cxn modelId="{E376E4A9-5155-4F90-8300-40C447B073A1}" srcId="{B03F1925-A83B-4605-A806-B1205D0673AB}" destId="{F990E9B6-76EC-464C-9B25-97AA57B25202}" srcOrd="1" destOrd="0" parTransId="{16EDD796-9532-4986-8DED-4177402702C6}" sibTransId="{72FC0C21-735A-4C37-8E90-93C57B64E36F}"/>
    <dgm:cxn modelId="{0700757A-CBBE-4364-8450-9D1A184BE6BC}" type="presOf" srcId="{2F86587E-C453-4C3C-9871-A36F677483DC}" destId="{5B45A911-37BC-4D62-89A2-CE7A256F5591}" srcOrd="1" destOrd="1" presId="urn:microsoft.com/office/officeart/2005/8/layout/vProcess5"/>
    <dgm:cxn modelId="{F668DF9C-AAF7-43CB-9B89-3A320867B213}" type="presOf" srcId="{A16EDD3B-5084-4410-B7D9-BAC67BE40EE6}" destId="{F790E8A0-D570-4DBF-8075-F274998ED518}" srcOrd="0" destOrd="0" presId="urn:microsoft.com/office/officeart/2005/8/layout/vProcess5"/>
    <dgm:cxn modelId="{A71FDBC4-A3A6-43FE-A26B-4F6DA49187A2}" srcId="{B03F1925-A83B-4605-A806-B1205D0673AB}" destId="{A16EDD3B-5084-4410-B7D9-BAC67BE40EE6}" srcOrd="0" destOrd="0" parTransId="{24CBB709-F970-4350-A45B-B974AFA465A8}" sibTransId="{0D87DB76-B545-4AC0-886E-4C1ED6ACC71D}"/>
    <dgm:cxn modelId="{D811D31D-CC49-4479-979D-50EA539EB05C}" srcId="{F990E9B6-76EC-464C-9B25-97AA57B25202}" destId="{B63B2043-4C81-4E42-8EC3-96B8E994F1B7}" srcOrd="0" destOrd="0" parTransId="{3DC84E63-B33D-4392-A3EF-E0DDDD7C7082}" sibTransId="{A3B7F896-E790-4D85-BCCB-DFE2A297D1B5}"/>
    <dgm:cxn modelId="{3E0E02F7-DDBE-474A-AC03-80AFA3854602}" type="presOf" srcId="{B63B2043-4C81-4E42-8EC3-96B8E994F1B7}" destId="{F3A046AC-05F1-49C4-919E-FBC1476FE8B2}" srcOrd="1" destOrd="1" presId="urn:microsoft.com/office/officeart/2005/8/layout/vProcess5"/>
    <dgm:cxn modelId="{BE924239-1391-4AAF-9B84-6D1B2BB8D2DB}" type="presOf" srcId="{72FC0C21-735A-4C37-8E90-93C57B64E36F}" destId="{6594472D-EB5E-4911-AC3E-EF8FD246C779}" srcOrd="0" destOrd="0" presId="urn:microsoft.com/office/officeart/2005/8/layout/vProcess5"/>
    <dgm:cxn modelId="{A5F9C661-8FAC-493A-9BB4-5DC798EFBACC}" type="presOf" srcId="{B63B2043-4C81-4E42-8EC3-96B8E994F1B7}" destId="{36F1BC85-C176-426E-992D-8E37697F80CC}" srcOrd="0" destOrd="1" presId="urn:microsoft.com/office/officeart/2005/8/layout/vProcess5"/>
    <dgm:cxn modelId="{596830F6-4DC8-4E50-ABE5-5D524C878759}" type="presOf" srcId="{52B71BD9-7954-47B7-9CFA-996A8A71C1C7}" destId="{44AE555C-CCA4-4B16-803B-8A73BB4D619C}" srcOrd="0" destOrd="0" presId="urn:microsoft.com/office/officeart/2005/8/layout/vProcess5"/>
    <dgm:cxn modelId="{1F04BF27-69B7-46BB-93FB-9FFE8E2B79FE}" type="presOf" srcId="{0D87DB76-B545-4AC0-886E-4C1ED6ACC71D}" destId="{2C2D98B4-E9B7-4F2C-9B94-6CFED203DC61}" srcOrd="0" destOrd="0" presId="urn:microsoft.com/office/officeart/2005/8/layout/vProcess5"/>
    <dgm:cxn modelId="{9F1D8D03-CE04-4E58-9EB1-4931C0945E75}" type="presOf" srcId="{52B71BD9-7954-47B7-9CFA-996A8A71C1C7}" destId="{27BF5F6E-4B7E-4E2E-9B2C-FDE6BEE87DCF}" srcOrd="1" destOrd="0" presId="urn:microsoft.com/office/officeart/2005/8/layout/vProcess5"/>
    <dgm:cxn modelId="{1CE39424-018A-413A-BA26-CD8F627BB8BC}" type="presOf" srcId="{F990E9B6-76EC-464C-9B25-97AA57B25202}" destId="{36F1BC85-C176-426E-992D-8E37697F80CC}" srcOrd="0" destOrd="0" presId="urn:microsoft.com/office/officeart/2005/8/layout/vProcess5"/>
    <dgm:cxn modelId="{824FD3C4-BD5D-45FC-B881-54E2D186ACA7}" srcId="{52B71BD9-7954-47B7-9CFA-996A8A71C1C7}" destId="{6353538E-3629-4B03-9E35-96FA9BEE1305}" srcOrd="0" destOrd="0" parTransId="{B337733D-CBD6-4967-8B35-9BB1D4E88F03}" sibTransId="{7F096A64-B253-49F1-ADBB-AAFEF5235007}"/>
    <dgm:cxn modelId="{2BF63540-B3C6-4238-AB0D-54D6CFD89A46}" type="presOf" srcId="{2F86587E-C453-4C3C-9871-A36F677483DC}" destId="{F790E8A0-D570-4DBF-8075-F274998ED518}" srcOrd="0" destOrd="1" presId="urn:microsoft.com/office/officeart/2005/8/layout/vProcess5"/>
    <dgm:cxn modelId="{D2C0BDFE-D722-4A80-81C8-06764C2585D3}" type="presOf" srcId="{B03F1925-A83B-4605-A806-B1205D0673AB}" destId="{99023734-281E-4E0B-B104-4D12B4F3ACC0}" srcOrd="0" destOrd="0" presId="urn:microsoft.com/office/officeart/2005/8/layout/vProcess5"/>
    <dgm:cxn modelId="{37BFCB79-BB4F-42EB-85B3-9E804BC7B9BC}" srcId="{A16EDD3B-5084-4410-B7D9-BAC67BE40EE6}" destId="{2F86587E-C453-4C3C-9871-A36F677483DC}" srcOrd="0" destOrd="0" parTransId="{289F0C48-B553-4FD2-A345-852E9AC1B75B}" sibTransId="{611FFFD7-EDF0-4988-B316-97F76F5A91CC}"/>
    <dgm:cxn modelId="{9E7A70DF-5B75-4852-9A85-40E574865F53}" type="presOf" srcId="{6353538E-3629-4B03-9E35-96FA9BEE1305}" destId="{44AE555C-CCA4-4B16-803B-8A73BB4D619C}" srcOrd="0" destOrd="1" presId="urn:microsoft.com/office/officeart/2005/8/layout/vProcess5"/>
    <dgm:cxn modelId="{598D2DC1-5293-4552-8F3D-385C7CC9B795}" type="presOf" srcId="{6353538E-3629-4B03-9E35-96FA9BEE1305}" destId="{27BF5F6E-4B7E-4E2E-9B2C-FDE6BEE87DCF}" srcOrd="1" destOrd="1" presId="urn:microsoft.com/office/officeart/2005/8/layout/vProcess5"/>
    <dgm:cxn modelId="{944CE8B6-79FB-481B-9A2C-52F47D54A2D9}" srcId="{B03F1925-A83B-4605-A806-B1205D0673AB}" destId="{52B71BD9-7954-47B7-9CFA-996A8A71C1C7}" srcOrd="2" destOrd="0" parTransId="{1CB50E70-1CA4-446F-9158-2FE390F02E4F}" sibTransId="{38598E7E-62E7-4DFC-84EF-129CD3532997}"/>
    <dgm:cxn modelId="{3D9A5BE1-0BC6-4B9D-BCC9-2C75D23050EE}" type="presOf" srcId="{F990E9B6-76EC-464C-9B25-97AA57B25202}" destId="{F3A046AC-05F1-49C4-919E-FBC1476FE8B2}" srcOrd="1" destOrd="0" presId="urn:microsoft.com/office/officeart/2005/8/layout/vProcess5"/>
    <dgm:cxn modelId="{6B7B8706-2073-461E-8708-14B3F8DC412B}" type="presParOf" srcId="{99023734-281E-4E0B-B104-4D12B4F3ACC0}" destId="{9D43B6FB-9E9A-44CE-9D91-5CA7FDDC6FCC}" srcOrd="0" destOrd="0" presId="urn:microsoft.com/office/officeart/2005/8/layout/vProcess5"/>
    <dgm:cxn modelId="{B393D45A-6E4F-412D-933E-EC8E0CE4D55A}" type="presParOf" srcId="{99023734-281E-4E0B-B104-4D12B4F3ACC0}" destId="{F790E8A0-D570-4DBF-8075-F274998ED518}" srcOrd="1" destOrd="0" presId="urn:microsoft.com/office/officeart/2005/8/layout/vProcess5"/>
    <dgm:cxn modelId="{64AA73E2-595C-49E1-B8C6-46B52C2CA36D}" type="presParOf" srcId="{99023734-281E-4E0B-B104-4D12B4F3ACC0}" destId="{36F1BC85-C176-426E-992D-8E37697F80CC}" srcOrd="2" destOrd="0" presId="urn:microsoft.com/office/officeart/2005/8/layout/vProcess5"/>
    <dgm:cxn modelId="{031E08A8-5B7B-4840-96A9-F40901997876}" type="presParOf" srcId="{99023734-281E-4E0B-B104-4D12B4F3ACC0}" destId="{44AE555C-CCA4-4B16-803B-8A73BB4D619C}" srcOrd="3" destOrd="0" presId="urn:microsoft.com/office/officeart/2005/8/layout/vProcess5"/>
    <dgm:cxn modelId="{BF7822AD-5493-48B3-849B-0C661082B682}" type="presParOf" srcId="{99023734-281E-4E0B-B104-4D12B4F3ACC0}" destId="{2C2D98B4-E9B7-4F2C-9B94-6CFED203DC61}" srcOrd="4" destOrd="0" presId="urn:microsoft.com/office/officeart/2005/8/layout/vProcess5"/>
    <dgm:cxn modelId="{9F0DC002-5C04-4810-993A-618970BEE147}" type="presParOf" srcId="{99023734-281E-4E0B-B104-4D12B4F3ACC0}" destId="{6594472D-EB5E-4911-AC3E-EF8FD246C779}" srcOrd="5" destOrd="0" presId="urn:microsoft.com/office/officeart/2005/8/layout/vProcess5"/>
    <dgm:cxn modelId="{4B19C5C7-C0FC-432C-8183-943396879456}" type="presParOf" srcId="{99023734-281E-4E0B-B104-4D12B4F3ACC0}" destId="{5B45A911-37BC-4D62-89A2-CE7A256F5591}" srcOrd="6" destOrd="0" presId="urn:microsoft.com/office/officeart/2005/8/layout/vProcess5"/>
    <dgm:cxn modelId="{0C57EBB1-AAB7-4CD9-8344-F4445DE53B95}" type="presParOf" srcId="{99023734-281E-4E0B-B104-4D12B4F3ACC0}" destId="{F3A046AC-05F1-49C4-919E-FBC1476FE8B2}" srcOrd="7" destOrd="0" presId="urn:microsoft.com/office/officeart/2005/8/layout/vProcess5"/>
    <dgm:cxn modelId="{003B67C8-854F-4657-8F3E-9DC02B928A5E}" type="presParOf" srcId="{99023734-281E-4E0B-B104-4D12B4F3ACC0}" destId="{27BF5F6E-4B7E-4E2E-9B2C-FDE6BEE87D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E8A0-D570-4DBF-8075-F274998ED518}">
      <dsp:nvSpPr>
        <dsp:cNvPr id="0" name=""/>
        <dsp:cNvSpPr/>
      </dsp:nvSpPr>
      <dsp:spPr>
        <a:xfrm>
          <a:off x="140259" y="195013"/>
          <a:ext cx="9593693" cy="16697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проекта</a:t>
          </a:r>
          <a:r>
            <a:rPr lang="ru-RU" sz="3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платформа Learnis.ru.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" y="243919"/>
        <a:ext cx="7791868" cy="1571970"/>
      </dsp:txXfrm>
    </dsp:sp>
    <dsp:sp modelId="{36F1BC85-C176-426E-992D-8E37697F80CC}">
      <dsp:nvSpPr>
        <dsp:cNvPr id="0" name=""/>
        <dsp:cNvSpPr/>
      </dsp:nvSpPr>
      <dsp:spPr>
        <a:xfrm>
          <a:off x="747975" y="1962205"/>
          <a:ext cx="9593693" cy="16697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 проекта</a:t>
          </a:r>
          <a:r>
            <a:rPr lang="ru-RU" sz="3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3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веб-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учащихся младших классов по литературному чтению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881" y="2011111"/>
        <a:ext cx="7564020" cy="1571970"/>
      </dsp:txXfrm>
    </dsp:sp>
    <dsp:sp modelId="{44AE555C-CCA4-4B16-803B-8A73BB4D619C}">
      <dsp:nvSpPr>
        <dsp:cNvPr id="0" name=""/>
        <dsp:cNvSpPr/>
      </dsp:nvSpPr>
      <dsp:spPr>
        <a:xfrm>
          <a:off x="1693004" y="3896158"/>
          <a:ext cx="9593693" cy="1669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u="sng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Цель проектного исследования</a:t>
          </a:r>
          <a:r>
            <a:rPr lang="ru-RU" sz="2600" i="1" u="sng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разработка веб-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квеста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на образовательной платформе Learnis.ru для учащихся младших 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классов, на основе биографии поэтессы. </a:t>
          </a:r>
          <a:endParaRPr lang="ru-RU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741910" y="3945064"/>
        <a:ext cx="7564020" cy="1571970"/>
      </dsp:txXfrm>
    </dsp:sp>
    <dsp:sp modelId="{2C2D98B4-E9B7-4F2C-9B94-6CFED203DC61}">
      <dsp:nvSpPr>
        <dsp:cNvPr id="0" name=""/>
        <dsp:cNvSpPr/>
      </dsp:nvSpPr>
      <dsp:spPr>
        <a:xfrm>
          <a:off x="10446985" y="2142700"/>
          <a:ext cx="293795" cy="80642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513089" y="2142700"/>
        <a:ext cx="161587" cy="733707"/>
      </dsp:txXfrm>
    </dsp:sp>
    <dsp:sp modelId="{6594472D-EB5E-4911-AC3E-EF8FD246C779}">
      <dsp:nvSpPr>
        <dsp:cNvPr id="0" name=""/>
        <dsp:cNvSpPr/>
      </dsp:nvSpPr>
      <dsp:spPr>
        <a:xfrm>
          <a:off x="10883049" y="3193571"/>
          <a:ext cx="294468" cy="2311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0949304" y="3193571"/>
        <a:ext cx="161958" cy="17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ACF0-B222-4CC8-837F-0F2D08D692FF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4DBF-0FB5-4907-92D2-DDE56742A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3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4DBF-0FB5-4907-92D2-DDE56742A9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8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4DBF-0FB5-4907-92D2-DDE56742A9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4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9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8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4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0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6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6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CFF136-C422-4C7D-9564-4B620DB3B387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4C1057-9622-479D-8123-D0C983E95A4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437345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earnis.ru/722643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33600" y="2262188"/>
            <a:ext cx="10058400" cy="1582737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и творчество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Марины Ивановной Цветаевы.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стихотворений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поэтессы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5288" y="4562498"/>
            <a:ext cx="2906712" cy="19986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Н/1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Салабеевой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Юлии Максимовны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44.02.02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в начальных классах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Наталья Владимировна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8603" y="6373505"/>
            <a:ext cx="3261814" cy="3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Нижневартовск,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109" y="238462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округа-Югры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социально-гуманитарный колледж»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3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712" y="61941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photohost.ru/pictures/40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6" y="976341"/>
            <a:ext cx="4036948" cy="5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3696" y="3081722"/>
            <a:ext cx="5786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Могила М.И. Цветаевой в городе Елабуга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97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4842" y="908102"/>
            <a:ext cx="4763069" cy="51861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«Красною кистью рябина зажглась»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Красною кистью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Рябина зажглась.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Падали листья.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родилась.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Спорили сотни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Колоколов.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был субботний: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Иоанн Богослов.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и доныне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грызть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Жаркой рябины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Горькую кисть.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7416" y="130179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3128" y="1296537"/>
            <a:ext cx="54454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i="1" dirty="0"/>
              <a:t>Лирическим героем стихотворения «Красною кистью…» представляется сама Марина Ивановна. Хотя Цветаева и не водилась символистом, но это стихотворение – сплошной символ. </a:t>
            </a:r>
          </a:p>
          <a:p>
            <a:pPr algn="ctr" fontAlgn="base"/>
            <a:r>
              <a:rPr lang="ru-RU" sz="1600" i="1" dirty="0"/>
              <a:t>Рябина – символ защиты, символ, любви, символ Родины. Для Марины Ивановны рябина – это именно Россия, Москва! Красный цвет символизирует разумность и власть, что в сочетании с рябиной создаёт образ мудрой, обожаемой Москвы, коей посвящён весь цикл, охватывающий представленное стихотворение. Также красный окрас в Православии символизирует духовное проявление, что также обретает отклик как в стихотворении «Красною кистью…», так и во всём цикле.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0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6" y="130179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3034" y="908102"/>
            <a:ext cx="4981432" cy="52470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 тропинка с Бугорка»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 тропинка с бугорка,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под детскими ногами,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так же сонными лугами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Лениво движется Ока;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 звонят в тени,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удары за ударом,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всe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поют о добром, старом,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детском времени они.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дни, где утро было рай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полдень рай и все закаты!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были шпагами лопаты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замком царственным сарай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ушли, в какую даль вы?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между нами пролегло?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так же сонно-тяжело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Качаются на клумбах мальвы…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2" y="1637731"/>
            <a:ext cx="4981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Молодая поэтесса М. Цветаева в свой второй сборник стихов расположила краткое стихотворение «Бежит тропинка с бугорка». В нем отпечатались эмоции счастливого детства, которое довелось на рубеж XIX и XX веков.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3255" y="908101"/>
            <a:ext cx="4981432" cy="52470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царства»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Владенья наши царственно-богаты,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красоты не рассказать стиху: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ручейки, деревья, поле, скаты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вишни прошлогодние во мху.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обе — феи, добрые соседки,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Владенья наши делит темный лес.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Лежим в траве и смотрим, как сквозь ветки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Белеет облачко в выси небес.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обе — феи, но большие (странно!)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диких девочек лишь видят в нас.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ясно нам — для них совсем туманно: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на все — на фею нужен глаз!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хорошо. Пока еще в постели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старшие, и воздух летний свеж,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Бежим к себе. Деревья нам качели.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Беги, танцуй, сражайся, палки режь!..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день прошел, и снова феи — дети,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ждут и шаг которых тих…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этот мир и счастье быть на свете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невзрослый передаст ли стих?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7416" y="130179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1569493"/>
            <a:ext cx="5322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i="1" dirty="0"/>
              <a:t>В «Наших царствах» М. Цветаева обрисовывает счастливое детство, крепко связанное с пребыванием в Тарусе.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8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6" y="130179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3034" y="908102"/>
            <a:ext cx="5308980" cy="5466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b="1" i="1" dirty="0" smtClean="0">
              <a:solidFill>
                <a:schemeClr val="tx1"/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lvl="0"/>
            <a:endParaRPr lang="ru-RU" sz="1100" b="1" i="1" dirty="0">
              <a:solidFill>
                <a:schemeClr val="tx1"/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lvl="0"/>
            <a:endParaRPr lang="ru-RU" sz="1100" b="1" i="1" dirty="0" smtClean="0">
              <a:solidFill>
                <a:schemeClr val="tx1"/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lvl="0"/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«</a:t>
            </a: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Прости» Волшебному Дому»</a:t>
            </a:r>
          </a:p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 неосвещенной передней я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Молча присела на ларь.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Темный узор на портьере,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 медными ручками двери…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 эти минуты последние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Все полюбилось, как встарь.</a:t>
            </a:r>
          </a:p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Был заповедными соснами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 темном бору вековом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Прежде наш домик любимый.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Нежно его берегли мы,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Дом с небывалыми веснами,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 дивными зимами дом.</a:t>
            </a:r>
          </a:p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Первые игры и басенки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Быстро сменились другим.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Дом притаился волшебный,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Стали большими царевны.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Но для меня и для </a:t>
            </a:r>
            <a:r>
              <a:rPr lang="ru-RU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Асеньки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/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Был он всегда дорогим.</a:t>
            </a:r>
          </a:p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Зала от сумрака синяя,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Жажда великих путей,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Пренебреженье к науке,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Переплетенные руки,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Светлые замки из инея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И ожиданье гостей.</a:t>
            </a:r>
          </a:p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Возгласы эти и песенки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Чуть раздавался звонок!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Чье-нибудь близко участье?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Господи, может быть счастье?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И через залу по лесенке</a:t>
            </a:r>
            <a:b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Стук убегающих ног…</a:t>
            </a:r>
          </a:p>
          <a:p>
            <a:pPr lvl="0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6" y="1801504"/>
            <a:ext cx="5295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i="1" dirty="0"/>
              <a:t>На первый взгляд « «Прости» Волшебному дому» — очень простое стихотворение. Но в нем выражена скорбь поэтессы по отчему дому и прощание с ним. Данный стих был написан в преддверие замужества.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6" y="130179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73255" y="908101"/>
            <a:ext cx="4981432" cy="52470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кроватки»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шиповник рос аленький,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нашли колпачки…»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маленькой Валечки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сняла башмачки.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 глядело сквозь веточки,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розе летела пчела…»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маленькой деточки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чулочки сняла.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«Змей не прождал ни минуточки,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Свистнул — и в горы скорей…»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у сонной малюточки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 расчесала кудрей.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«Кошку завидевши, курочки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с индюшками в круг…»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у сонной дочурочки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Вынула куклу из рук.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«Вечером к девочке маленькой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прилетел ангелок…»</a:t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над дремлющей 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Валенькой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Кукле вязала чулок.</a:t>
            </a:r>
          </a:p>
          <a:p>
            <a:pPr lvl="0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6" y="1951630"/>
            <a:ext cx="5363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i="1" dirty="0"/>
              <a:t>В стихотворении «У кроватки» поэтесса «дарит» подруге свои воспоминания о детстве. Она росла на сказках Перро, братьев Гримм, Андерсена, (а вот «змей» может находиться и в русских сказках), которые искусно повествовала дочкам мама. Изображение мирное, уютное. Мама – хранительница дома. Ребенок засыпает в уверенности, что завтра его ждет еще один превосходный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251" y="204717"/>
            <a:ext cx="11648364" cy="1173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ЧАСТЬ ПО СОЗДАНИЮ И РЕАЛИЗАЦИИ  ПРОЕКТА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29" t="13004" r="3169" b="14694"/>
          <a:stretch/>
        </p:blipFill>
        <p:spPr>
          <a:xfrm>
            <a:off x="300251" y="1639643"/>
            <a:ext cx="8598089" cy="4471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1379" y="3275463"/>
            <a:ext cx="328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Learnis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удобная платформа для создания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44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04717"/>
            <a:ext cx="11648364" cy="1173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ЧАСТЬ ПО СОЗДАНИЮ И РЕАЛИЗАЦИИ  ПРОЕКТА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497" t="10214" r="8008" b="15719"/>
          <a:stretch/>
        </p:blipFill>
        <p:spPr>
          <a:xfrm>
            <a:off x="0" y="1589963"/>
            <a:ext cx="7114714" cy="41898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17566" y="1787855"/>
            <a:ext cx="43310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прохождения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-комнаты учителю начальных классов необходимо: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1.Выбрать задания для учащихся в нескольких вариантах.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2.Оформить и сохранить их в виде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формате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ipg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3.Выбрать дизайн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-комнаты из списка, доступного на сайте.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4.Загрузить задания.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5.Получить код и перейти к прохождению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квеста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8256896" y="5573507"/>
            <a:ext cx="36917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https://www.Learnis.ru/722643/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758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044" y="360240"/>
            <a:ext cx="13715993" cy="662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88968" y="237410"/>
            <a:ext cx="6277971" cy="696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503" y="1473957"/>
            <a:ext cx="81067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прочтения и анализа стихотворений, можно сделать вывод, что лирика М.А. Цветаевой для младших классов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воспоминаниями поэтессы о счастливом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детстве, отчем доме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дружбе. Таким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начальной школе изучается лирика счастливого детства  М.И. Цветаевой.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438" y="-112542"/>
            <a:ext cx="13026683" cy="671263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44726" y="1294228"/>
            <a:ext cx="6344529" cy="3882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7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744" y="-3595402"/>
            <a:ext cx="13232502" cy="10194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5587" y="368490"/>
            <a:ext cx="529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899" y="1965278"/>
            <a:ext cx="3630304" cy="2497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Фундамент-основание, которое служит опорой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Скругленная соединительная линия 4"/>
          <p:cNvCxnSpPr>
            <a:stCxn id="3" idx="3"/>
          </p:cNvCxnSpPr>
          <p:nvPr/>
        </p:nvCxnSpPr>
        <p:spPr>
          <a:xfrm>
            <a:off x="3944203" y="3214048"/>
            <a:ext cx="832513" cy="6892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776716" y="1965278"/>
            <a:ext cx="3439236" cy="26067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всему будущему является учеба в начальных классах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0919" y="1965279"/>
            <a:ext cx="3220872" cy="26067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одним из главный помощников в развитии детей служит - литературное чтение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Скругленная соединительная линия 9"/>
          <p:cNvCxnSpPr>
            <a:stCxn id="6" idx="3"/>
          </p:cNvCxnSpPr>
          <p:nvPr/>
        </p:nvCxnSpPr>
        <p:spPr>
          <a:xfrm flipV="1">
            <a:off x="8215952" y="2920621"/>
            <a:ext cx="504967" cy="3480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3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9606485"/>
              </p:ext>
            </p:extLst>
          </p:nvPr>
        </p:nvGraphicFramePr>
        <p:xfrm>
          <a:off x="150126" y="259307"/>
          <a:ext cx="11286698" cy="556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56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93000"/>
                    </a14:imgEffect>
                    <a14:imgEffect>
                      <a14:brightnessContrast bright="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742" y="0"/>
            <a:ext cx="13929297" cy="655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56095" y="92426"/>
            <a:ext cx="812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И МЕТОДЫ ИССЛЕДОВАНИЯ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207" y="1247404"/>
            <a:ext cx="1196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биографию и стихотворения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М.И. Цветаевой.</a:t>
            </a:r>
          </a:p>
          <a:p>
            <a:pPr indent="450215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Изучить методические требования по применения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образовательных платформ в обучении младших классов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Создать и апробировать проектный продукт: «Веб-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платформе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earnis.ru для обучения учащихся классов начальной школы».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3827" y="4339988"/>
            <a:ext cx="4394579" cy="559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11" idx="0"/>
          </p:cNvCxnSpPr>
          <p:nvPr/>
        </p:nvCxnSpPr>
        <p:spPr>
          <a:xfrm flipH="1">
            <a:off x="3493827" y="4899546"/>
            <a:ext cx="2197290" cy="520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>
            <a:off x="5691116" y="4899546"/>
            <a:ext cx="1965279" cy="568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79175" y="5420266"/>
            <a:ext cx="242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ТЕОРИТИЧЕСКИЕ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2" y="581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55392" y="5468407"/>
            <a:ext cx="24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6" y="130179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6140" y="2450456"/>
            <a:ext cx="6897858" cy="19389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Цветаева Марина родилась в Москве </a:t>
            </a:r>
            <a:r>
              <a:rPr lang="ru-RU" sz="2400" dirty="0" smtClean="0"/>
              <a:t>26 сентября </a:t>
            </a:r>
            <a:r>
              <a:rPr lang="ru-RU" sz="2400" dirty="0"/>
              <a:t>1892 году. </a:t>
            </a:r>
            <a:r>
              <a:rPr lang="ru-RU" sz="2400" dirty="0" smtClean="0"/>
              <a:t>В семье связанной с искусством и наукой.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1941 году поэтесса, не выдержав  тяжелой участи, кончает </a:t>
            </a:r>
            <a:r>
              <a:rPr lang="ru-RU" sz="2400" dirty="0" smtClean="0"/>
              <a:t>жизнью.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meridiancentre.ru/upload/medialibrary/e5d/e5dc39c2f64b828c1b93aa1f94b36f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" y="1208987"/>
            <a:ext cx="3411939" cy="46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3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712" y="61941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i0.wp.com/maxpark.com/static/u/article_image/12/11/02/tmpd0opj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1" y="1522253"/>
            <a:ext cx="5619375" cy="41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ommuseum.ru/assets/img/09-12.2017/trehprudnyji_8_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58" y="1617787"/>
            <a:ext cx="5537600" cy="38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17" y="5813949"/>
            <a:ext cx="499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Отец и Мать М.И. Цветаевой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80330" y="5629283"/>
            <a:ext cx="550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Цветаевых в </a:t>
            </a:r>
            <a:r>
              <a:rPr lang="ru-RU" dirty="0" err="1" smtClean="0"/>
              <a:t>Трёхпрудном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712" y="61941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knigi.net/books_files/online_html/127426/i_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034979"/>
            <a:ext cx="6018480" cy="49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9982" y="2197289"/>
            <a:ext cx="5513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Сергей Эфрон – муж Цветаевой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243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712" y="61941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zen_doc/1926164/pub_5f86cfa6ae6a9712bf4bad2b_5f86f115dc9ac8787c87dea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" y="984746"/>
            <a:ext cx="3734037" cy="49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c.pics.livejournal.com/goldi_proudfeet/3681872/805692/805692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54" y="1002796"/>
            <a:ext cx="3706741" cy="49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zen_doc/1857933/pub_5f835ffcb1a4d95dc00804a5_5f85657ecae5a83b550ed7a2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0" y="983841"/>
            <a:ext cx="3693098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0013" y="5938445"/>
            <a:ext cx="31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Дочь Ариадна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9871" y="5945117"/>
            <a:ext cx="350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Дочь Ирина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81456" y="5923383"/>
            <a:ext cx="34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Сын Георгий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0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712" y="61941"/>
            <a:ext cx="8011236" cy="77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zen_doc/1589334/pub_5e7f050911bf9c2ca75416e8_5e7f05257aa3547448885f5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9" y="1608758"/>
            <a:ext cx="2560330" cy="35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440168899a1e3dd1e67ff7ffc4429c5f_l-529383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40" y="1566613"/>
            <a:ext cx="2812812" cy="37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b354a2a39540ad29484969a108960d27_l-521046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97" y="1530011"/>
            <a:ext cx="2527681" cy="36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5853ef13fe6c4c2d8d659186b660ed6c_l-5373299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9" y="1467769"/>
            <a:ext cx="2442416" cy="38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109" y="5568287"/>
            <a:ext cx="23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Маяковский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81967" y="5584427"/>
            <a:ext cx="23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41506" y="5543905"/>
            <a:ext cx="23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Белый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01045" y="5503383"/>
            <a:ext cx="23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Б.Л. Пастернак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0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590</TotalTime>
  <Words>514</Words>
  <Application>Microsoft Office PowerPoint</Application>
  <PresentationFormat>Широкоэкранный</PresentationFormat>
  <Paragraphs>107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Yu Gothic Light</vt:lpstr>
      <vt:lpstr>Arial</vt:lpstr>
      <vt:lpstr>Calibri</vt:lpstr>
      <vt:lpstr>Calibri Light</vt:lpstr>
      <vt:lpstr>Times New Roman</vt:lpstr>
      <vt:lpstr>Wingdings</vt:lpstr>
      <vt:lpstr>Ретро</vt:lpstr>
      <vt:lpstr>Биография и творчество Марины Ивановной Цветаевы. Изучение стихотворений поэтессы в начальной школе.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asus</cp:lastModifiedBy>
  <cp:revision>45</cp:revision>
  <dcterms:created xsi:type="dcterms:W3CDTF">2021-04-23T05:27:17Z</dcterms:created>
  <dcterms:modified xsi:type="dcterms:W3CDTF">2022-05-25T13:28:00Z</dcterms:modified>
</cp:coreProperties>
</file>